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6" r:id="rId9"/>
    <p:sldId id="267" r:id="rId10"/>
    <p:sldId id="290" r:id="rId11"/>
    <p:sldId id="291" r:id="rId12"/>
    <p:sldId id="292" r:id="rId13"/>
    <p:sldId id="302" r:id="rId14"/>
    <p:sldId id="269" r:id="rId15"/>
    <p:sldId id="268" r:id="rId16"/>
    <p:sldId id="303" r:id="rId17"/>
    <p:sldId id="304" r:id="rId18"/>
    <p:sldId id="306" r:id="rId19"/>
    <p:sldId id="307" r:id="rId20"/>
    <p:sldId id="308" r:id="rId21"/>
    <p:sldId id="309" r:id="rId22"/>
    <p:sldId id="270" r:id="rId23"/>
    <p:sldId id="310" r:id="rId24"/>
    <p:sldId id="311" r:id="rId25"/>
    <p:sldId id="271" r:id="rId26"/>
    <p:sldId id="272" r:id="rId27"/>
    <p:sldId id="305" r:id="rId28"/>
    <p:sldId id="312" r:id="rId29"/>
    <p:sldId id="274" r:id="rId30"/>
    <p:sldId id="293" r:id="rId31"/>
    <p:sldId id="294" r:id="rId32"/>
    <p:sldId id="297" r:id="rId33"/>
    <p:sldId id="298" r:id="rId34"/>
    <p:sldId id="281" r:id="rId35"/>
    <p:sldId id="300" r:id="rId36"/>
    <p:sldId id="301" r:id="rId37"/>
    <p:sldId id="289" r:id="rId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8E1"/>
    <a:srgbClr val="F1FCFE"/>
    <a:srgbClr val="DBF6FE"/>
    <a:srgbClr val="6BC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-231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72E57-0A7B-47FE-86A2-2A4AD75A08F3}" type="datetimeFigureOut">
              <a:rPr lang="ru-RU" smtClean="0"/>
              <a:t>23.05.2019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C95DD-C464-483F-87D9-46DBCB7B21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66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C95DD-C464-483F-87D9-46DBCB7B210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25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C95DD-C464-483F-87D9-46DBCB7B210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2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5E335-90BA-4E0D-B3DC-C06A91C0A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759799-6EDB-427B-A11C-812A3D99C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EF2AEE-B1DB-4EAE-A30B-02E85775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EDD207-5365-4AF1-B7B2-3B36460C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D15015-DAF7-4D11-90FF-4F521A33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E6C52E-E3FF-4B9C-BF59-7D072FA7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BC0036-D9AC-47B8-B1DF-F7EEE1C06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C3D62-C6AB-4718-9C7C-4762512D3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86DF94-7ACA-4A4D-87D0-2CF8CE3F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C52B0C-1F02-48BF-BDC5-BC644A3D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3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21AED5-F32F-4FBD-B903-EC4ABBAE56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16C6C0-75AC-4DAD-9433-C74253622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66CEA2-6BE8-4EA9-A36A-F185BC2E1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4E8D9C-B5A9-4123-826A-224F4201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AE68D5-16F1-4F94-AC07-28DCC32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9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241C0-9FC2-44FF-B8EA-C0D3B0FC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D00226-3FFB-48CA-8D0F-55A48D4A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1B3F1A-9BF6-4D22-8AF5-6B397D42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B5C1A1-F2D3-4D7B-A3CF-10F64930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1E94B1-7666-45C2-93C6-A533BB07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97A9A-1C5D-49A9-8D2D-05F5FE77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9E6D7D-190E-40E7-9A49-639D2400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A082B2-9974-4F0A-AE83-B48C87E9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87C74D-1324-4954-A62B-A1DEF502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A7FA7B-07E1-47C3-91F3-FD530AD1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11A53-B2FD-4A13-BFD7-ACFA0B26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72F584-63B3-496D-A633-41096558D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A162F7-4ED6-45B6-9973-0DDDD3D5B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4AE432-5AEE-4D31-B27D-CEEC2FD7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C3A6AE-788D-4782-BA41-69133C661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289229-3B0B-40E2-9DF8-063BDA21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9152D-3B4A-47BE-B57E-6BE21B09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91FDB4-A19B-4CBE-AC11-41B86F4DA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567657-034B-49B0-8333-D66C5CBB1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61C5DB-A9B4-454C-901A-AB87003A4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668054A-20FD-4341-A04E-0315FA595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AEB0D51-2DDA-4AAB-A3F4-EA979E96F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EB399B-9949-41DC-A467-6F451EAE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DF7F589-3845-495A-9C22-1E8DABA3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9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98596-C3DA-4012-8B6F-F6BD7FF3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54C39D-14AC-494E-BD42-9808F02D2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CA0BA6-2475-47B4-AF30-4756ECD8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D564EF-F591-4164-A4A3-CFAA1C1D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794367F-F959-4CEC-8BB9-35791489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49BFC2C-CFA5-4E4E-8252-415D10DA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7E9558-98E7-4FB3-B5C2-639FDF8B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3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E5C19-B403-4732-9E19-7D5AB59E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8FA0F6-CE10-40CA-8C22-B4F79D77B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403994-D23A-42B2-AC47-FE6397DCD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7FE96A-D40F-41A8-8C89-360FCB40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8EB734-286F-4610-8EF6-B67E2DCF9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72B634-9E7C-45BF-8FF2-7FFD0E23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7B5BE-5CA9-4753-8606-A7200A97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4EA146-BC7F-4BB5-B7D7-B51CEAC42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DF333D-1519-4FFA-B95E-25A01E0D3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BA49F7-C011-4190-954F-8A4D9F8F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15CDAF-EAB2-447A-806A-D3B2E71B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043EF5-FD60-4A9F-915C-F2C29F48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3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73A25-D375-4A4A-A117-BCB8B493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1C223F-EB81-4297-99B3-08D53FD14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62D8AB-DD88-4CC1-94DA-C00A92561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7815E-F7B8-4E93-9F6C-89F6C3C8DBB8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3D2003-532C-42D0-AFF6-76823D0BA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970786-756F-4762-B3BA-EF2B1C412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48FC8-0AD3-4838-9214-E5775D3A9F9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092" y="1613805"/>
            <a:ext cx="7927596" cy="3037923"/>
          </a:xfrm>
        </p:spPr>
        <p:txBody>
          <a:bodyPr>
            <a:normAutofit fontScale="90000"/>
          </a:bodyPr>
          <a:lstStyle/>
          <a:p>
            <a:r>
              <a:rPr lang="ru-RU" sz="8000" b="1" dirty="0">
                <a:latin typeface="+mn-lt"/>
              </a:rPr>
              <a:t>АРМ продавца гитарного магазина</a:t>
            </a:r>
            <a:endParaRPr lang="en-US" sz="8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943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2555" y="-9208"/>
            <a:ext cx="8244893" cy="1325563"/>
          </a:xfrm>
        </p:spPr>
        <p:txBody>
          <a:bodyPr/>
          <a:lstStyle/>
          <a:p>
            <a:pPr algn="ctr"/>
            <a:r>
              <a:rPr lang="ru-RU" dirty="0"/>
              <a:t>Структурная схема программы</a:t>
            </a:r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751180" y="2102049"/>
            <a:ext cx="5433369" cy="3508021"/>
            <a:chOff x="1459" y="11922"/>
            <a:chExt cx="6520" cy="2390"/>
          </a:xfrm>
        </p:grpSpPr>
        <p:sp>
          <p:nvSpPr>
            <p:cNvPr id="6" name="Rectangle 28"/>
            <p:cNvSpPr>
              <a:spLocks noChangeArrowheads="1"/>
            </p:cNvSpPr>
            <p:nvPr/>
          </p:nvSpPr>
          <p:spPr bwMode="auto">
            <a:xfrm>
              <a:off x="5441" y="11922"/>
              <a:ext cx="2242" cy="4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Авторизация</a:t>
              </a:r>
              <a:endParaRPr lang="ru-RU" sz="1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144" y="12709"/>
              <a:ext cx="2835" cy="6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Формы</a:t>
              </a: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 </a:t>
              </a:r>
              <a:r>
                <a:rPr lang="uk-UA" sz="2400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пользователей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1459" y="13685"/>
              <a:ext cx="3069" cy="6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Форма </a:t>
              </a:r>
              <a:r>
                <a:rPr lang="uk-UA" sz="2400" dirty="0" err="1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администратора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5295" y="13685"/>
              <a:ext cx="2533" cy="6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Форма менеджера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cxnSp>
          <p:nvCxnSpPr>
            <p:cNvPr id="11" name="AutoShape 33"/>
            <p:cNvCxnSpPr>
              <a:cxnSpLocks noChangeShapeType="1"/>
              <a:stCxn id="6" idx="2"/>
            </p:cNvCxnSpPr>
            <p:nvPr/>
          </p:nvCxnSpPr>
          <p:spPr bwMode="auto">
            <a:xfrm>
              <a:off x="6562" y="12403"/>
              <a:ext cx="3" cy="30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34"/>
            <p:cNvCxnSpPr>
              <a:cxnSpLocks noChangeShapeType="1"/>
              <a:stCxn id="7" idx="2"/>
              <a:endCxn id="8" idx="0"/>
            </p:cNvCxnSpPr>
            <p:nvPr/>
          </p:nvCxnSpPr>
          <p:spPr bwMode="auto">
            <a:xfrm flipH="1">
              <a:off x="2994" y="13350"/>
              <a:ext cx="3568" cy="3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36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>
              <a:off x="6561" y="13350"/>
              <a:ext cx="0" cy="3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Прямоугольник 2"/>
          <p:cNvSpPr/>
          <p:nvPr/>
        </p:nvSpPr>
        <p:spPr>
          <a:xfrm>
            <a:off x="1809855" y="1248107"/>
            <a:ext cx="2603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</a:t>
            </a:r>
            <a:r>
              <a:rPr lang="uk-UA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</a:t>
            </a: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296A5E3D-34E8-4CAF-B62D-394DE570B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633" y="4689765"/>
            <a:ext cx="2110847" cy="9203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uk-UA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Форма </a:t>
            </a:r>
            <a:r>
              <a:rPr lang="uk-UA" sz="2400" dirty="0" err="1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пользователя</a:t>
            </a:r>
            <a:endParaRPr lang="ru-RU" sz="2400" dirty="0">
              <a:effectLst/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cxnSp>
        <p:nvCxnSpPr>
          <p:cNvPr id="22" name="AutoShape 34">
            <a:extLst>
              <a:ext uri="{FF2B5EF4-FFF2-40B4-BE49-F238E27FC236}">
                <a16:creationId xmlns:a16="http://schemas.microsoft.com/office/drawing/2014/main" id="{4032A4A2-696B-4FB9-AC05-E2878B8AA649}"/>
              </a:ext>
            </a:extLst>
          </p:cNvPr>
          <p:cNvCxnSpPr>
            <a:cxnSpLocks noChangeShapeType="1"/>
            <a:stCxn id="7" idx="2"/>
            <a:endCxn id="19" idx="0"/>
          </p:cNvCxnSpPr>
          <p:nvPr/>
        </p:nvCxnSpPr>
        <p:spPr bwMode="auto">
          <a:xfrm>
            <a:off x="5003291" y="4198055"/>
            <a:ext cx="2817766" cy="49171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028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2555" y="-9208"/>
            <a:ext cx="8244893" cy="1325563"/>
          </a:xfrm>
        </p:spPr>
        <p:txBody>
          <a:bodyPr/>
          <a:lstStyle/>
          <a:p>
            <a:pPr algn="ctr"/>
            <a:r>
              <a:rPr lang="ru-RU" dirty="0"/>
              <a:t>Структурная схема программы</a:t>
            </a:r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1150015" y="2145684"/>
            <a:ext cx="7331715" cy="3059230"/>
            <a:chOff x="2300" y="12709"/>
            <a:chExt cx="8798" cy="1563"/>
          </a:xfrm>
        </p:grpSpPr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144" y="12709"/>
              <a:ext cx="2835" cy="6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Форма </a:t>
              </a:r>
              <a:r>
                <a:rPr lang="uk-UA" sz="2400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администратора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2300" y="13645"/>
              <a:ext cx="3466" cy="4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Доступ ко </a:t>
              </a:r>
              <a:r>
                <a:rPr lang="uk-UA" sz="2400" dirty="0" err="1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всем</a:t>
              </a:r>
              <a:r>
                <a:rPr lang="uk-UA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 </a:t>
              </a:r>
              <a:r>
                <a:rPr lang="uk-UA" sz="2400" dirty="0" err="1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таблицам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6980" y="13645"/>
              <a:ext cx="4118" cy="6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Доступ к </a:t>
              </a:r>
              <a:r>
                <a:rPr lang="uk-UA" sz="2400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добавлению</a:t>
              </a: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/</a:t>
              </a:r>
              <a:r>
                <a:rPr lang="uk-UA" sz="2400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изменению</a:t>
              </a: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/</a:t>
              </a:r>
              <a:r>
                <a:rPr lang="uk-UA" sz="2400" b="1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удалению</a:t>
              </a:r>
              <a:endParaRPr lang="ru-RU" sz="2400" b="1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cxnSp>
          <p:nvCxnSpPr>
            <p:cNvPr id="12" name="AutoShape 34"/>
            <p:cNvCxnSpPr>
              <a:cxnSpLocks noChangeShapeType="1"/>
              <a:endCxn id="8" idx="0"/>
            </p:cNvCxnSpPr>
            <p:nvPr/>
          </p:nvCxnSpPr>
          <p:spPr bwMode="auto">
            <a:xfrm flipH="1">
              <a:off x="4033" y="13350"/>
              <a:ext cx="1733" cy="2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36"/>
            <p:cNvCxnSpPr>
              <a:cxnSpLocks noChangeShapeType="1"/>
            </p:cNvCxnSpPr>
            <p:nvPr/>
          </p:nvCxnSpPr>
          <p:spPr bwMode="auto">
            <a:xfrm>
              <a:off x="7481" y="13350"/>
              <a:ext cx="2046" cy="2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Прямоугольник 2"/>
          <p:cNvSpPr/>
          <p:nvPr/>
        </p:nvSpPr>
        <p:spPr>
          <a:xfrm>
            <a:off x="2967536" y="1208146"/>
            <a:ext cx="3724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</a:t>
            </a:r>
            <a:r>
              <a:rPr lang="uk-UA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администратора</a:t>
            </a: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2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2555" y="-9208"/>
            <a:ext cx="8244893" cy="1325563"/>
          </a:xfrm>
        </p:spPr>
        <p:txBody>
          <a:bodyPr/>
          <a:lstStyle/>
          <a:p>
            <a:pPr algn="ctr"/>
            <a:r>
              <a:rPr lang="ru-RU" dirty="0"/>
              <a:t>Структурная схема программы</a:t>
            </a:r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1452018" y="2145685"/>
            <a:ext cx="7331715" cy="3086632"/>
            <a:chOff x="2300" y="12709"/>
            <a:chExt cx="8798" cy="1577"/>
          </a:xfrm>
        </p:grpSpPr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144" y="12709"/>
              <a:ext cx="2835" cy="6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Форма менеджера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2300" y="13645"/>
              <a:ext cx="3466" cy="6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Доступ ко </a:t>
              </a:r>
              <a:r>
                <a:rPr lang="uk-UA" sz="2400" dirty="0" err="1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всем</a:t>
              </a:r>
              <a:r>
                <a:rPr lang="uk-UA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 </a:t>
              </a:r>
              <a:r>
                <a:rPr lang="uk-UA" sz="2400" dirty="0" err="1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таблицам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6879" y="13645"/>
              <a:ext cx="4219" cy="6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Доступ к </a:t>
              </a:r>
              <a:r>
                <a:rPr lang="uk-UA" sz="2400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добавлению</a:t>
              </a: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/</a:t>
              </a:r>
              <a:r>
                <a:rPr lang="uk-UA" sz="2400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изменению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cxnSp>
          <p:nvCxnSpPr>
            <p:cNvPr id="12" name="AutoShape 34"/>
            <p:cNvCxnSpPr>
              <a:cxnSpLocks noChangeShapeType="1"/>
              <a:stCxn id="7" idx="2"/>
              <a:endCxn id="8" idx="0"/>
            </p:cNvCxnSpPr>
            <p:nvPr/>
          </p:nvCxnSpPr>
          <p:spPr bwMode="auto">
            <a:xfrm flipH="1">
              <a:off x="4033" y="13350"/>
              <a:ext cx="2529" cy="2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36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>
              <a:off x="6562" y="13350"/>
              <a:ext cx="2427" cy="2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Прямоугольник 2"/>
          <p:cNvSpPr/>
          <p:nvPr/>
        </p:nvSpPr>
        <p:spPr>
          <a:xfrm>
            <a:off x="3647033" y="1164490"/>
            <a:ext cx="2714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менеджера</a:t>
            </a: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2555" y="-9208"/>
            <a:ext cx="8244893" cy="1325563"/>
          </a:xfrm>
        </p:spPr>
        <p:txBody>
          <a:bodyPr/>
          <a:lstStyle/>
          <a:p>
            <a:pPr algn="ctr"/>
            <a:r>
              <a:rPr lang="ru-RU" dirty="0"/>
              <a:t>Структурная схема программы</a:t>
            </a:r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1267460" y="2128907"/>
            <a:ext cx="7331715" cy="3086632"/>
            <a:chOff x="2300" y="12709"/>
            <a:chExt cx="8798" cy="1577"/>
          </a:xfrm>
        </p:grpSpPr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5144" y="12709"/>
              <a:ext cx="2835" cy="6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Форма </a:t>
              </a:r>
              <a:r>
                <a:rPr lang="uk-UA" sz="2400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пользователя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30"/>
            <p:cNvSpPr>
              <a:spLocks noChangeArrowheads="1"/>
            </p:cNvSpPr>
            <p:nvPr/>
          </p:nvSpPr>
          <p:spPr bwMode="auto">
            <a:xfrm>
              <a:off x="2300" y="13645"/>
              <a:ext cx="3466" cy="6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Доступ к </a:t>
              </a:r>
              <a:r>
                <a:rPr lang="uk-UA" sz="2400" dirty="0" err="1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некоторым</a:t>
              </a:r>
              <a:r>
                <a:rPr lang="uk-UA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 </a:t>
              </a:r>
              <a:r>
                <a:rPr lang="uk-UA" sz="2400" dirty="0" err="1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таблицам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6879" y="13645"/>
              <a:ext cx="4219" cy="6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uk-UA" sz="2400" dirty="0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Доступ к </a:t>
              </a:r>
              <a:r>
                <a:rPr lang="uk-UA" sz="2400" dirty="0" err="1">
                  <a:effectLst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просмотру</a:t>
              </a:r>
              <a:endParaRPr lang="ru-RU" sz="2400" dirty="0">
                <a:effectLst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endParaRPr>
            </a:p>
          </p:txBody>
        </p:sp>
        <p:cxnSp>
          <p:nvCxnSpPr>
            <p:cNvPr id="12" name="AutoShape 34"/>
            <p:cNvCxnSpPr>
              <a:cxnSpLocks noChangeShapeType="1"/>
              <a:stCxn id="7" idx="2"/>
              <a:endCxn id="8" idx="0"/>
            </p:cNvCxnSpPr>
            <p:nvPr/>
          </p:nvCxnSpPr>
          <p:spPr bwMode="auto">
            <a:xfrm flipH="1">
              <a:off x="4033" y="13350"/>
              <a:ext cx="2529" cy="2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36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>
              <a:off x="6562" y="13350"/>
              <a:ext cx="2427" cy="2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Прямоугольник 2"/>
          <p:cNvSpPr/>
          <p:nvPr/>
        </p:nvSpPr>
        <p:spPr>
          <a:xfrm>
            <a:off x="3483901" y="1164018"/>
            <a:ext cx="3038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</a:t>
            </a:r>
            <a:r>
              <a:rPr lang="uk-UA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7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02514" y="24052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работы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42181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35086" y="495997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/>
              <a:t>Главная страница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4A5024-269B-42C9-9940-9D88CCA0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" y="661704"/>
            <a:ext cx="9144000" cy="40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35086" y="566074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Вход в систему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29D59E-485A-4AC6-ACE6-DBFC56D3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427619"/>
            <a:ext cx="7248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35086" y="566074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Вход в систему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EBC1F8-0EFB-4B36-AAAF-4A91DEAA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48" y="716560"/>
            <a:ext cx="6200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35086" y="566074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Вход в систему, как юзер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CCFBA2-ABBF-4F49-BCD4-C2191D2B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390912"/>
            <a:ext cx="6619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0622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Главное меню юзера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CDB55D-C8CB-482C-B0CA-BCB40A48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038"/>
            <a:ext cx="9144000" cy="42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529" y="12974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Постановка задачи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3714" y="1455210"/>
            <a:ext cx="8756572" cy="5402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Создание многопользовательского интерфейса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Полный функционал для 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админа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Немного урезанный функционал для 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менеджера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Только просмотр некоторых таблиц для 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рядового пользователя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Сохранение результата запроса в файл</a:t>
            </a:r>
          </a:p>
        </p:txBody>
      </p:sp>
    </p:spTree>
    <p:extLst>
      <p:ext uri="{BB962C8B-B14F-4D97-AF65-F5344CB8AC3E}">
        <p14:creationId xmlns:p14="http://schemas.microsoft.com/office/powerpoint/2010/main" val="65878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4453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Возможности юзера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67EC1-AA3F-431D-A02B-7CB631C4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357"/>
            <a:ext cx="9144000" cy="308770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6852962-2B60-416E-AC97-1DE38F27CBAC}"/>
              </a:ext>
            </a:extLst>
          </p:cNvPr>
          <p:cNvSpPr txBox="1">
            <a:spLocks/>
          </p:cNvSpPr>
          <p:nvPr/>
        </p:nvSpPr>
        <p:spPr>
          <a:xfrm>
            <a:off x="628650" y="4686975"/>
            <a:ext cx="7886700" cy="2171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Можем только просматривать, только некоторые таблицы (например таблицу </a:t>
            </a:r>
            <a:r>
              <a:rPr lang="en-US" sz="4000" dirty="0"/>
              <a:t>users </a:t>
            </a:r>
            <a:r>
              <a:rPr lang="ru-RU" sz="4000" dirty="0"/>
              <a:t>– мы просто не видим, недостаточно прав)</a:t>
            </a:r>
          </a:p>
        </p:txBody>
      </p:sp>
    </p:spTree>
    <p:extLst>
      <p:ext uri="{BB962C8B-B14F-4D97-AF65-F5344CB8AC3E}">
        <p14:creationId xmlns:p14="http://schemas.microsoft.com/office/powerpoint/2010/main" val="293231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4453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Возможности юзера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6852962-2B60-416E-AC97-1DE38F27CBAC}"/>
              </a:ext>
            </a:extLst>
          </p:cNvPr>
          <p:cNvSpPr txBox="1">
            <a:spLocks/>
          </p:cNvSpPr>
          <p:nvPr/>
        </p:nvSpPr>
        <p:spPr>
          <a:xfrm>
            <a:off x="628650" y="4754087"/>
            <a:ext cx="7886700" cy="2171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Свои спец-запросы по фильтрации, с позволенными таблицами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0CC058-32AD-40E8-B0EA-9CF2AAFD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596"/>
            <a:ext cx="9144000" cy="46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0622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Нажатие кнопки выход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B63E0B-F166-41A5-8EB6-0CD63D293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281"/>
            <a:ext cx="9144000" cy="41380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D8B4636-F97A-4535-9F46-35A53B981916}"/>
              </a:ext>
            </a:extLst>
          </p:cNvPr>
          <p:cNvSpPr txBox="1">
            <a:spLocks/>
          </p:cNvSpPr>
          <p:nvPr/>
        </p:nvSpPr>
        <p:spPr>
          <a:xfrm>
            <a:off x="635086" y="5100507"/>
            <a:ext cx="7886700" cy="18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Чистятся </a:t>
            </a:r>
            <a:r>
              <a:rPr lang="ru-RU" sz="4000" dirty="0" err="1"/>
              <a:t>куки</a:t>
            </a:r>
            <a:r>
              <a:rPr lang="ru-RU" sz="4000" dirty="0"/>
              <a:t>, нас тут больше не узнают и просят вновь залогиниться </a:t>
            </a:r>
            <a:r>
              <a:rPr lang="ru-RU" sz="4000" dirty="0">
                <a:sym typeface="Wingdings" panose="05000000000000000000" pitchFamily="2" charset="2"/>
              </a:rPr>
              <a:t>:)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3583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35086" y="566074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Вход в систему, как админ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7DFB1B-D653-42E6-A41F-D4988CA9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1" y="1194339"/>
            <a:ext cx="61912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5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0622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Главное меню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FA923C-E066-4B15-BD6E-B3095BFF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233"/>
            <a:ext cx="9144000" cy="465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8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4453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Возможности админа и менеджера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C1A2C5-4A1C-4BCF-A645-82B46C93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228"/>
            <a:ext cx="9144000" cy="456485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C67E8E-5136-41D5-8074-12ED70352D6D}"/>
              </a:ext>
            </a:extLst>
          </p:cNvPr>
          <p:cNvSpPr txBox="1">
            <a:spLocks/>
          </p:cNvSpPr>
          <p:nvPr/>
        </p:nvSpPr>
        <p:spPr>
          <a:xfrm>
            <a:off x="478171" y="5660743"/>
            <a:ext cx="8321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Появляется ещё строка с таблицами</a:t>
            </a:r>
          </a:p>
        </p:txBody>
      </p:sp>
    </p:spTree>
    <p:extLst>
      <p:ext uri="{BB962C8B-B14F-4D97-AF65-F5344CB8AC3E}">
        <p14:creationId xmlns:p14="http://schemas.microsoft.com/office/powerpoint/2010/main" val="417365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0622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Просмотр таблицы «Пользователи»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DC9472-4F7D-498D-BDD3-615D86DB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1133208"/>
            <a:ext cx="9144000" cy="4776142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1265661-58A5-42CA-9FFA-CF8E8E539BE5}"/>
              </a:ext>
            </a:extLst>
          </p:cNvPr>
          <p:cNvSpPr txBox="1">
            <a:spLocks/>
          </p:cNvSpPr>
          <p:nvPr/>
        </p:nvSpPr>
        <p:spPr>
          <a:xfrm>
            <a:off x="478171" y="5660743"/>
            <a:ext cx="8321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Админ может дать/забрать </a:t>
            </a:r>
            <a:r>
              <a:rPr lang="ru-RU" sz="4000" dirty="0" err="1"/>
              <a:t>админку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9986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0622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Добавление инфы о пользователях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FB48AA-DA44-47A9-8E3E-145D8E80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386"/>
            <a:ext cx="9144000" cy="41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0622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Удаление инфы о пользователях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C88348-6E20-4B38-9538-6B7A5DD0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275"/>
            <a:ext cx="9144000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6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0622" y="-28333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Изменение инфы о пользователях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12C93C-F420-4FBF-A201-14159964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809"/>
            <a:ext cx="9144000" cy="452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175" y="160337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6000" dirty="0"/>
              <a:t>Реализация системы БД</a:t>
            </a:r>
          </a:p>
        </p:txBody>
      </p:sp>
      <p:sp>
        <p:nvSpPr>
          <p:cNvPr id="5" name="AutoShape 4" descr="ÐÐ°ÑÑÐ¸Ð½ÐºÐ¸ Ð¿Ð¾ Ð·Ð°Ð¿ÑÐ¾ÑÑ management studio Ð¸ÐºÐ¾Ð½ÐºÐ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ÐÐ°ÑÑÐ¸Ð½ÐºÐ¸ Ð¿Ð¾ Ð·Ð°Ð¿ÑÐ¾ÑÑ management studio Ð¸ÐºÐ¾Ð½ÐºÐ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ÐÐ¾ÑÐ¾Ð¶ÐµÐµ Ð¸Ð·Ð¾Ð±ÑÐ°Ð¶ÐµÐ½Ð¸Ðµ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97BCBB-0442-4A5D-BB88-F2C4A4EA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299"/>
            <a:ext cx="4454030" cy="4454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6AA150-15BF-4123-91EB-E9661DD3F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91" y="2315361"/>
            <a:ext cx="4169161" cy="24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46239" y="769952"/>
            <a:ext cx="7886700" cy="3514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buFont typeface="Arial" charset="0"/>
              <a:buChar char="•"/>
            </a:pPr>
            <a:r>
              <a:rPr lang="uk-UA" sz="3600" dirty="0" err="1"/>
              <a:t>Показать</a:t>
            </a:r>
            <a:r>
              <a:rPr lang="uk-UA" sz="3600" dirty="0"/>
              <a:t> </a:t>
            </a:r>
            <a:r>
              <a:rPr lang="uk-UA" sz="3600" dirty="0" err="1"/>
              <a:t>всех</a:t>
            </a:r>
            <a:r>
              <a:rPr lang="uk-UA" sz="3600" dirty="0"/>
              <a:t> </a:t>
            </a:r>
            <a:r>
              <a:rPr lang="uk-UA" sz="3600" dirty="0" err="1"/>
              <a:t>менеджеров</a:t>
            </a:r>
            <a:r>
              <a:rPr lang="uk-UA" sz="3600" dirty="0"/>
              <a:t> и </a:t>
            </a:r>
            <a:r>
              <a:rPr lang="uk-UA" sz="3600" dirty="0" err="1"/>
              <a:t>админов</a:t>
            </a:r>
            <a:endParaRPr lang="uk-UA" sz="3600" dirty="0"/>
          </a:p>
          <a:p>
            <a:pPr lvl="0"/>
            <a:endParaRPr lang="ru-RU" sz="3600" dirty="0"/>
          </a:p>
          <a:p>
            <a:r>
              <a:rPr lang="en-US" sz="3600" dirty="0"/>
              <a:t>SQL </a:t>
            </a:r>
            <a:r>
              <a:rPr lang="ru-RU" sz="3600" dirty="0"/>
              <a:t>=</a:t>
            </a:r>
            <a:r>
              <a:rPr lang="en-US" sz="3600" dirty="0"/>
              <a:t> “SELECT * FROM users WHERE </a:t>
            </a:r>
            <a:r>
              <a:rPr lang="en-US" sz="3600" dirty="0" err="1"/>
              <a:t>user_level</a:t>
            </a:r>
            <a:r>
              <a:rPr lang="en-US" sz="3600" dirty="0"/>
              <a:t>&gt;0 ORDER BY </a:t>
            </a:r>
            <a:r>
              <a:rPr lang="en-US" sz="3600" dirty="0" err="1"/>
              <a:t>user_id</a:t>
            </a:r>
            <a:r>
              <a:rPr lang="en-US" sz="3600" dirty="0"/>
              <a:t> ASC”</a:t>
            </a:r>
            <a:endParaRPr lang="ru-RU" sz="3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A0A8D3-6A3B-4DFE-801F-5D3DA1BD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787"/>
            <a:ext cx="9144000" cy="163038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3E610CE-5242-4699-B10C-F83BC269465E}"/>
              </a:ext>
            </a:extLst>
          </p:cNvPr>
          <p:cNvSpPr txBox="1">
            <a:spLocks/>
          </p:cNvSpPr>
          <p:nvPr/>
        </p:nvSpPr>
        <p:spPr>
          <a:xfrm>
            <a:off x="950622" y="-28333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Статистика для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94340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13351" y="556352"/>
            <a:ext cx="7886700" cy="399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buFont typeface="Arial" charset="0"/>
              <a:buChar char="•"/>
            </a:pPr>
            <a:r>
              <a:rPr lang="uk-UA" sz="3600" dirty="0" err="1"/>
              <a:t>Вывести</a:t>
            </a:r>
            <a:r>
              <a:rPr lang="uk-UA" sz="3600" dirty="0"/>
              <a:t> </a:t>
            </a:r>
            <a:r>
              <a:rPr lang="uk-UA" sz="3600" dirty="0" err="1"/>
              <a:t>всех</a:t>
            </a:r>
            <a:r>
              <a:rPr lang="uk-UA" sz="3600" dirty="0"/>
              <a:t> </a:t>
            </a:r>
            <a:r>
              <a:rPr lang="ru-RU" sz="3600" dirty="0"/>
              <a:t>работников, с зарплатой больше 1000</a:t>
            </a:r>
            <a:endParaRPr lang="uk-UA" sz="3600" dirty="0"/>
          </a:p>
          <a:p>
            <a:pPr lvl="0"/>
            <a:endParaRPr lang="ru-RU" sz="3600" dirty="0"/>
          </a:p>
          <a:p>
            <a:r>
              <a:rPr lang="en-US" sz="3600" dirty="0"/>
              <a:t>SELECT * FROM employees WHERE Salary&gt;1000 ORDER BY ID ASC</a:t>
            </a:r>
            <a:endParaRPr lang="ru-RU" sz="3600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64A3AD3-DFF0-4E68-A604-73169D5E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656D5A9-AEFA-41F3-80B8-1D1909477C45}"/>
              </a:ext>
            </a:extLst>
          </p:cNvPr>
          <p:cNvSpPr txBox="1">
            <a:spLocks/>
          </p:cNvSpPr>
          <p:nvPr/>
        </p:nvSpPr>
        <p:spPr>
          <a:xfrm>
            <a:off x="950622" y="-28333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Статистика для администратора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E3D4BD-8F3C-492B-A1C7-4EDCBF0A8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7004"/>
            <a:ext cx="9144000" cy="166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343948"/>
            <a:ext cx="8934275" cy="6023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lvl="0" indent="-571500">
              <a:lnSpc>
                <a:spcPct val="170000"/>
              </a:lnSpc>
              <a:buFont typeface="Arial" charset="0"/>
              <a:buChar char="•"/>
            </a:pPr>
            <a:r>
              <a:rPr lang="uk-UA" sz="3600" dirty="0" err="1"/>
              <a:t>Вывести</a:t>
            </a:r>
            <a:r>
              <a:rPr lang="uk-UA" sz="3600" dirty="0"/>
              <a:t> </a:t>
            </a:r>
            <a:r>
              <a:rPr lang="ru-RU" sz="3600" dirty="0"/>
              <a:t>продукты </a:t>
            </a:r>
            <a:r>
              <a:rPr lang="ru-RU" sz="3600" b="1" dirty="0"/>
              <a:t>только</a:t>
            </a:r>
            <a:r>
              <a:rPr lang="ru-RU" sz="3600" dirty="0"/>
              <a:t> с описанием</a:t>
            </a:r>
            <a:endParaRPr lang="uk-UA" sz="3600" dirty="0"/>
          </a:p>
          <a:p>
            <a:pPr lvl="0">
              <a:lnSpc>
                <a:spcPct val="170000"/>
              </a:lnSpc>
            </a:pPr>
            <a:endParaRPr lang="ru-RU" sz="3800" dirty="0"/>
          </a:p>
          <a:p>
            <a:pPr>
              <a:lnSpc>
                <a:spcPct val="170000"/>
              </a:lnSpc>
            </a:pPr>
            <a:r>
              <a:rPr lang="en-US" sz="3300" dirty="0"/>
              <a:t> </a:t>
            </a:r>
            <a:r>
              <a:rPr lang="en-US" sz="3600" dirty="0"/>
              <a:t>SELECT * FROM Products INNER JOIN </a:t>
            </a:r>
            <a:r>
              <a:rPr lang="en-US" sz="3600" dirty="0" err="1"/>
              <a:t>ProductDetails</a:t>
            </a:r>
            <a:r>
              <a:rPr lang="en-US" sz="3600" dirty="0"/>
              <a:t> ON Products.ID = ProductDetails.ID ORDER BY Products.ID ASC</a:t>
            </a:r>
            <a:endParaRPr lang="ru-RU" sz="3600" dirty="0"/>
          </a:p>
          <a:p>
            <a:pPr>
              <a:lnSpc>
                <a:spcPct val="170000"/>
              </a:lnSpc>
            </a:pPr>
            <a:endParaRPr lang="ru-RU" sz="2800" dirty="0"/>
          </a:p>
          <a:p>
            <a:pPr marL="57150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uk-UA" sz="3600" dirty="0" err="1"/>
              <a:t>Вывести</a:t>
            </a:r>
            <a:r>
              <a:rPr lang="uk-UA" sz="3600" dirty="0"/>
              <a:t> </a:t>
            </a:r>
            <a:r>
              <a:rPr lang="ru-RU" sz="3600" dirty="0"/>
              <a:t>все продукты, </a:t>
            </a:r>
            <a:r>
              <a:rPr lang="ru-RU" sz="3600" b="1" dirty="0"/>
              <a:t>даже без </a:t>
            </a:r>
            <a:r>
              <a:rPr lang="ru-RU" sz="3600" dirty="0"/>
              <a:t>описания</a:t>
            </a:r>
          </a:p>
          <a:p>
            <a:pPr>
              <a:lnSpc>
                <a:spcPct val="170000"/>
              </a:lnSpc>
            </a:pPr>
            <a:endParaRPr lang="ru-RU" sz="3600" dirty="0"/>
          </a:p>
          <a:p>
            <a:pPr>
              <a:lnSpc>
                <a:spcPct val="170000"/>
              </a:lnSpc>
            </a:pPr>
            <a:r>
              <a:rPr lang="en-US" sz="4100" dirty="0"/>
              <a:t>SELECT * FROM Products LEFT OUTER JOIN </a:t>
            </a:r>
            <a:r>
              <a:rPr lang="en-US" sz="4100" dirty="0" err="1"/>
              <a:t>ProductDetails</a:t>
            </a:r>
            <a:r>
              <a:rPr lang="en-US" sz="4100" dirty="0"/>
              <a:t> ON Products.ID = ProductDetails.ID</a:t>
            </a:r>
            <a:endParaRPr lang="uk-UA" sz="4100" dirty="0"/>
          </a:p>
          <a:p>
            <a:pPr>
              <a:lnSpc>
                <a:spcPct val="170000"/>
              </a:lnSpc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1613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658D7F-41F8-4CA2-B2A3-10576BE4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739"/>
            <a:ext cx="9144000" cy="5370522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F2D5527-B6C7-4A3E-8303-4C3F29A4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9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2233" y="32067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Сохранение запроса в </a:t>
            </a:r>
            <a:r>
              <a:rPr lang="en-US" sz="4000" dirty="0"/>
              <a:t> </a:t>
            </a:r>
            <a:r>
              <a:rPr lang="ru-RU" sz="4000" dirty="0"/>
              <a:t>файл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D9C36D-FE3A-4BE2-9D32-0DF33F5B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84" y="1968311"/>
            <a:ext cx="5706793" cy="328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894" y="1873287"/>
            <a:ext cx="8758106" cy="541230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ru-RU" sz="3000" dirty="0">
                <a:cs typeface="Times New Roman" panose="02020603050405020304" pitchFamily="18" charset="0"/>
              </a:rPr>
              <a:t>Создана система</a:t>
            </a:r>
            <a:r>
              <a:rPr lang="en-US" sz="3000" dirty="0">
                <a:cs typeface="Times New Roman" panose="02020603050405020304" pitchFamily="18" charset="0"/>
              </a:rPr>
              <a:t>, </a:t>
            </a:r>
            <a:r>
              <a:rPr lang="ru-RU" sz="3000" dirty="0">
                <a:cs typeface="Times New Roman" panose="02020603050405020304" pitchFamily="18" charset="0"/>
              </a:rPr>
              <a:t>которая описывает предметную область </a:t>
            </a:r>
            <a:r>
              <a:rPr lang="en-US" sz="3000" dirty="0">
                <a:cs typeface="Times New Roman" panose="02020603050405020304" pitchFamily="18" charset="0"/>
              </a:rPr>
              <a:t>“</a:t>
            </a:r>
            <a:r>
              <a:rPr lang="ru-RU" sz="3000" dirty="0">
                <a:cs typeface="Times New Roman" panose="02020603050405020304" pitchFamily="18" charset="0"/>
              </a:rPr>
              <a:t>АРМ </a:t>
            </a:r>
            <a:r>
              <a:rPr lang="uk-UA" sz="3000" dirty="0" err="1">
                <a:cs typeface="Times New Roman" panose="02020603050405020304" pitchFamily="18" charset="0"/>
              </a:rPr>
              <a:t>продавца</a:t>
            </a:r>
            <a:r>
              <a:rPr lang="uk-UA" sz="3000" dirty="0">
                <a:cs typeface="Times New Roman" panose="02020603050405020304" pitchFamily="18" charset="0"/>
              </a:rPr>
              <a:t> магазина </a:t>
            </a:r>
            <a:r>
              <a:rPr lang="uk-UA" sz="3000" dirty="0" err="1">
                <a:cs typeface="Times New Roman" panose="02020603050405020304" pitchFamily="18" charset="0"/>
              </a:rPr>
              <a:t>гитар</a:t>
            </a:r>
            <a:r>
              <a:rPr lang="en-US" sz="3000" dirty="0">
                <a:cs typeface="Times New Roman" panose="02020603050405020304" pitchFamily="18" charset="0"/>
              </a:rPr>
              <a:t>”</a:t>
            </a:r>
            <a:endParaRPr lang="ru-RU" sz="3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3000" dirty="0">
                <a:cs typeface="Times New Roman" panose="02020603050405020304" pitchFamily="18" charset="0"/>
              </a:rPr>
              <a:t>При проектировании были выделены основные объекты предметной области и по ним созданы таблицы и связи между ними</a:t>
            </a:r>
          </a:p>
          <a:p>
            <a:pPr>
              <a:lnSpc>
                <a:spcPct val="150000"/>
              </a:lnSpc>
            </a:pPr>
            <a:r>
              <a:rPr lang="ru-RU" sz="3000" dirty="0">
                <a:cs typeface="Times New Roman" panose="02020603050405020304" pitchFamily="18" charset="0"/>
              </a:rPr>
              <a:t>Реализованы запросы к поставленным задачам</a:t>
            </a:r>
          </a:p>
          <a:p>
            <a:pPr>
              <a:lnSpc>
                <a:spcPct val="150000"/>
              </a:lnSpc>
            </a:pPr>
            <a:r>
              <a:rPr lang="ru-RU" sz="3000" dirty="0">
                <a:cs typeface="Times New Roman" panose="02020603050405020304" pitchFamily="18" charset="0"/>
              </a:rPr>
              <a:t>Выбранная среда создания БД </a:t>
            </a:r>
            <a:r>
              <a:rPr lang="en-US" sz="3000" dirty="0">
                <a:cs typeface="Times New Roman" panose="02020603050405020304" pitchFamily="18" charset="0"/>
              </a:rPr>
              <a:t> - </a:t>
            </a:r>
            <a:r>
              <a:rPr lang="en-US" sz="3000" dirty="0" err="1">
                <a:cs typeface="Times New Roman" panose="02020603050405020304" pitchFamily="18" charset="0"/>
              </a:rPr>
              <a:t>XXAMPP+PhpMyAdmin</a:t>
            </a:r>
            <a:endParaRPr lang="ru-RU" sz="3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30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ru-RU" sz="3000" dirty="0"/>
          </a:p>
        </p:txBody>
      </p:sp>
      <p:pic>
        <p:nvPicPr>
          <p:cNvPr id="5" name="Picture 4" descr="ÐÐ°ÑÑÐ¸Ð½ÐºÐ¸ Ð¿Ð¾ Ð·Ð°Ð¿ÑÐ¾ÑÑ Ð²ÑÐ²Ð¾Ð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973" y="0"/>
            <a:ext cx="4880869" cy="18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Ð²ÑÐ²Ð¾Ð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"/>
            <a:ext cx="1996224" cy="199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04" y="1"/>
            <a:ext cx="1919296" cy="18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5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71943"/>
            <a:ext cx="7886700" cy="1325563"/>
          </a:xfrm>
        </p:spPr>
        <p:txBody>
          <a:bodyPr/>
          <a:lstStyle/>
          <a:p>
            <a:pPr algn="ctr"/>
            <a:r>
              <a:rPr lang="ru-RU" dirty="0"/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345675"/>
            <a:ext cx="8079122" cy="54123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3000" dirty="0"/>
              <a:t>Выбранная среда создания интерфейса </a:t>
            </a:r>
            <a:r>
              <a:rPr lang="en-US" sz="3000" dirty="0"/>
              <a:t>– HTML+Bootstrap4</a:t>
            </a:r>
            <a:endParaRPr lang="ru-RU" sz="3000" dirty="0"/>
          </a:p>
          <a:p>
            <a:pPr>
              <a:lnSpc>
                <a:spcPct val="150000"/>
              </a:lnSpc>
            </a:pPr>
            <a:r>
              <a:rPr lang="ru-RU" sz="3000" dirty="0"/>
              <a:t>Создан многопользовательский интерфейс и разноуровневый доступ</a:t>
            </a:r>
          </a:p>
          <a:p>
            <a:pPr>
              <a:lnSpc>
                <a:spcPct val="150000"/>
              </a:lnSpc>
            </a:pPr>
            <a:r>
              <a:rPr lang="ru-RU" sz="3000" dirty="0"/>
              <a:t>Реализована проверка корректности введённых данных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/>
          </a:p>
        </p:txBody>
      </p:sp>
      <p:pic>
        <p:nvPicPr>
          <p:cNvPr id="4" name="Picture 2" descr="ÐÐ°ÑÑÐ¸Ð½ÐºÐ¸ Ð¿Ð¾ Ð·Ð°Ð¿ÑÐ¾ÑÑ Ð²ÑÐ²Ð¾Ð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"/>
            <a:ext cx="1996224" cy="199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ÐÐ°ÑÑÐ¸Ð½ÐºÐ¸ Ð¿Ð¾ Ð·Ð°Ð¿ÑÐ¾ÑÑ Ð²ÑÐ²Ð¾Ð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62" y="104887"/>
            <a:ext cx="4880869" cy="18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04" y="1"/>
            <a:ext cx="1919296" cy="18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4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E3D563-074D-4F83-94E4-38950448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6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5570" y="296243"/>
            <a:ext cx="7886700" cy="1325563"/>
          </a:xfrm>
        </p:spPr>
        <p:txBody>
          <a:bodyPr/>
          <a:lstStyle/>
          <a:p>
            <a:r>
              <a:rPr lang="ru-RU" sz="6000" dirty="0"/>
              <a:t>Преимущества </a:t>
            </a:r>
            <a:r>
              <a:rPr lang="en-US" sz="6000" dirty="0"/>
              <a:t>XXAMPP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011" y="2004276"/>
            <a:ext cx="83732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4000" dirty="0"/>
              <a:t>• Сборка сервера, никаких коннектов к </a:t>
            </a:r>
            <a:r>
              <a:rPr lang="ru-RU" sz="4000" dirty="0" err="1"/>
              <a:t>визуалке</a:t>
            </a:r>
            <a:endParaRPr lang="en-US" sz="4000" dirty="0"/>
          </a:p>
          <a:p>
            <a:pPr marL="0" indent="0">
              <a:buNone/>
            </a:pPr>
            <a:endParaRPr lang="ru-RU" sz="4000" dirty="0"/>
          </a:p>
          <a:p>
            <a:pPr marL="0" indent="0">
              <a:buNone/>
            </a:pPr>
            <a:r>
              <a:rPr lang="ru-RU" sz="4000" dirty="0"/>
              <a:t>• Простой</a:t>
            </a:r>
            <a:endParaRPr lang="en-US" sz="4000" dirty="0"/>
          </a:p>
          <a:p>
            <a:pPr marL="0" indent="0">
              <a:buNone/>
            </a:pPr>
            <a:endParaRPr lang="ru-RU" sz="4000" dirty="0"/>
          </a:p>
          <a:p>
            <a:pPr marL="0" indent="0">
              <a:buNone/>
            </a:pPr>
            <a:r>
              <a:rPr lang="ru-RU" sz="4000" dirty="0"/>
              <a:t>• Быстрый</a:t>
            </a:r>
            <a:endParaRPr lang="en-US" sz="4000" dirty="0"/>
          </a:p>
          <a:p>
            <a:pPr marL="0" indent="0">
              <a:buNone/>
            </a:pPr>
            <a:endParaRPr lang="ru-RU" sz="4000" dirty="0"/>
          </a:p>
          <a:p>
            <a:pPr marL="0" indent="0">
              <a:buNone/>
            </a:pPr>
            <a:r>
              <a:rPr lang="ru-RU" sz="4000" dirty="0"/>
              <a:t>• </a:t>
            </a:r>
            <a:r>
              <a:rPr lang="en-US" sz="4000" dirty="0"/>
              <a:t>PHP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8082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6379" y="184822"/>
            <a:ext cx="7886700" cy="1325563"/>
          </a:xfrm>
        </p:spPr>
        <p:txBody>
          <a:bodyPr/>
          <a:lstStyle/>
          <a:p>
            <a:pPr algn="ctr"/>
            <a:r>
              <a:rPr lang="ru-RU" dirty="0"/>
              <a:t>Нормализация отношений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83813" y="137272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/>
              <a:t>1 НФ – все кортежи отношения являются атомарными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03184"/>
              </p:ext>
            </p:extLst>
          </p:nvPr>
        </p:nvGraphicFramePr>
        <p:xfrm>
          <a:off x="442175" y="3393869"/>
          <a:ext cx="2906332" cy="215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6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Инфа о работниках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ФИО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err="1"/>
                        <a:t>Должность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Зарплата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Премия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Стрелка вправо 6"/>
          <p:cNvSpPr/>
          <p:nvPr/>
        </p:nvSpPr>
        <p:spPr>
          <a:xfrm>
            <a:off x="3969934" y="3783267"/>
            <a:ext cx="1163513" cy="879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92859"/>
              </p:ext>
            </p:extLst>
          </p:nvPr>
        </p:nvGraphicFramePr>
        <p:xfrm>
          <a:off x="5523284" y="3023029"/>
          <a:ext cx="2906332" cy="289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6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Инфа о работниках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Фамилия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Имя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Отчество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Должность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Зарплата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err="1"/>
                        <a:t>Премия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141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21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6379" y="47157"/>
            <a:ext cx="7886700" cy="1325563"/>
          </a:xfrm>
        </p:spPr>
        <p:txBody>
          <a:bodyPr/>
          <a:lstStyle/>
          <a:p>
            <a:pPr algn="ctr"/>
            <a:r>
              <a:rPr lang="ru-RU" dirty="0"/>
              <a:t>Нормализация отношений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83813" y="107650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/>
              <a:t>2 НФ – находится в 1 НФ и нет полей которые бы зависели от части составного ключа</a:t>
            </a:r>
          </a:p>
        </p:txBody>
      </p:sp>
      <p:sp>
        <p:nvSpPr>
          <p:cNvPr id="7" name="Стрелка вправо 6"/>
          <p:cNvSpPr/>
          <p:nvPr/>
        </p:nvSpPr>
        <p:spPr>
          <a:xfrm>
            <a:off x="3388177" y="3783267"/>
            <a:ext cx="1163513" cy="879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171349"/>
              </p:ext>
            </p:extLst>
          </p:nvPr>
        </p:nvGraphicFramePr>
        <p:xfrm>
          <a:off x="223805" y="3147192"/>
          <a:ext cx="2906332" cy="215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6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Юзеры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►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Id_user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►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user_level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user_password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user_hash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user_login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840967"/>
              </p:ext>
            </p:extLst>
          </p:nvPr>
        </p:nvGraphicFramePr>
        <p:xfrm>
          <a:off x="5215944" y="2550016"/>
          <a:ext cx="2906332" cy="103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6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81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Уровни доступа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►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Id_level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3A7C3E6D-25C6-4E8E-93DE-19A6D5DFD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494907"/>
              </p:ext>
            </p:extLst>
          </p:nvPr>
        </p:nvGraphicFramePr>
        <p:xfrm>
          <a:off x="5215944" y="4222882"/>
          <a:ext cx="2906332" cy="228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6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Юзеры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►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Id_user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user_login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user_password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user_hash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user_level</a:t>
                      </a:r>
                      <a:endParaRPr lang="ru-RU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640EBE-28A0-438B-B384-A6284CB3F11F}"/>
              </a:ext>
            </a:extLst>
          </p:cNvPr>
          <p:cNvCxnSpPr/>
          <p:nvPr/>
        </p:nvCxnSpPr>
        <p:spPr>
          <a:xfrm flipH="1">
            <a:off x="4919729" y="3069446"/>
            <a:ext cx="2962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58095BF-19DF-4BCB-89DD-CA6EC0019864}"/>
              </a:ext>
            </a:extLst>
          </p:cNvPr>
          <p:cNvCxnSpPr>
            <a:cxnSpLocks/>
          </p:cNvCxnSpPr>
          <p:nvPr/>
        </p:nvCxnSpPr>
        <p:spPr>
          <a:xfrm flipV="1">
            <a:off x="4957065" y="3069446"/>
            <a:ext cx="0" cy="31384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06A78FC-8AB0-439C-A151-32FC226A1576}"/>
              </a:ext>
            </a:extLst>
          </p:cNvPr>
          <p:cNvCxnSpPr/>
          <p:nvPr/>
        </p:nvCxnSpPr>
        <p:spPr>
          <a:xfrm flipH="1">
            <a:off x="4919729" y="6199938"/>
            <a:ext cx="2962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6379" y="47157"/>
            <a:ext cx="7886700" cy="1325563"/>
          </a:xfrm>
        </p:spPr>
        <p:txBody>
          <a:bodyPr/>
          <a:lstStyle/>
          <a:p>
            <a:pPr algn="ctr"/>
            <a:r>
              <a:rPr lang="ru-RU" dirty="0"/>
              <a:t>Нормализация отношений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83813" y="107650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/>
              <a:t>3 НФ – находится в 2 НФ и нет </a:t>
            </a:r>
            <a:r>
              <a:rPr lang="ru-RU" i="1" dirty="0" err="1"/>
              <a:t>неключевых</a:t>
            </a:r>
            <a:r>
              <a:rPr lang="ru-RU" i="1" dirty="0"/>
              <a:t> полей которые бы зависели от других </a:t>
            </a:r>
            <a:r>
              <a:rPr lang="ru-RU" i="1" dirty="0" err="1"/>
              <a:t>неключевых</a:t>
            </a:r>
            <a:r>
              <a:rPr lang="ru-RU" i="1" dirty="0"/>
              <a:t> полей</a:t>
            </a:r>
          </a:p>
        </p:txBody>
      </p:sp>
      <p:sp>
        <p:nvSpPr>
          <p:cNvPr id="7" name="Стрелка вправо 6"/>
          <p:cNvSpPr/>
          <p:nvPr/>
        </p:nvSpPr>
        <p:spPr>
          <a:xfrm>
            <a:off x="3388177" y="3783267"/>
            <a:ext cx="1163513" cy="879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51122"/>
              </p:ext>
            </p:extLst>
          </p:nvPr>
        </p:nvGraphicFramePr>
        <p:xfrm>
          <a:off x="156693" y="3425780"/>
          <a:ext cx="2906332" cy="2151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6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852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Работники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► </a:t>
                      </a:r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Должность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702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Зарплата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Премия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383001"/>
              </p:ext>
            </p:extLst>
          </p:nvPr>
        </p:nvGraphicFramePr>
        <p:xfrm>
          <a:off x="5215944" y="2650989"/>
          <a:ext cx="2906332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6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Должности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► </a:t>
                      </a:r>
                      <a:r>
                        <a:rPr lang="en-US" dirty="0"/>
                        <a:t>Id_</a:t>
                      </a:r>
                      <a:r>
                        <a:rPr lang="ru-RU" dirty="0"/>
                        <a:t>должности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Зарплата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Премия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474036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003634"/>
              </p:ext>
            </p:extLst>
          </p:nvPr>
        </p:nvGraphicFramePr>
        <p:xfrm>
          <a:off x="5267459" y="4320289"/>
          <a:ext cx="2906332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6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Работники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►</a:t>
                      </a:r>
                      <a:r>
                        <a:rPr lang="en-US" dirty="0"/>
                        <a:t> ID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Id_</a:t>
                      </a:r>
                      <a:r>
                        <a:rPr lang="ru-RU" dirty="0"/>
                        <a:t>должности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74D8A4A-5074-4335-BDCA-CA734ABA4C29}"/>
              </a:ext>
            </a:extLst>
          </p:cNvPr>
          <p:cNvCxnSpPr/>
          <p:nvPr/>
        </p:nvCxnSpPr>
        <p:spPr>
          <a:xfrm flipH="1">
            <a:off x="4919729" y="3069446"/>
            <a:ext cx="2962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761DF60-FFDC-4427-BC12-6048FF2F65B9}"/>
              </a:ext>
            </a:extLst>
          </p:cNvPr>
          <p:cNvCxnSpPr>
            <a:cxnSpLocks/>
          </p:cNvCxnSpPr>
          <p:nvPr/>
        </p:nvCxnSpPr>
        <p:spPr>
          <a:xfrm flipV="1">
            <a:off x="4957065" y="3069448"/>
            <a:ext cx="0" cy="17211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7F06B38-BBAA-4BDC-A73A-CBAD77B0E2B9}"/>
              </a:ext>
            </a:extLst>
          </p:cNvPr>
          <p:cNvCxnSpPr/>
          <p:nvPr/>
        </p:nvCxnSpPr>
        <p:spPr>
          <a:xfrm flipH="1">
            <a:off x="4971244" y="4790588"/>
            <a:ext cx="2962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81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5357611" y="0"/>
            <a:ext cx="37863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/>
              <a:t>Все таблицы в 3НФ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37881" y="5661227"/>
            <a:ext cx="851534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И</a:t>
            </a:r>
            <a:r>
              <a:rPr lang="ru-RU" sz="3600" dirty="0"/>
              <a:t>зображение связей между таблицами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B0AD46-CFAB-4DE3-8DEB-8C29E097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856"/>
            <a:ext cx="9144000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371" y="394887"/>
            <a:ext cx="8244893" cy="1325563"/>
          </a:xfrm>
        </p:spPr>
        <p:txBody>
          <a:bodyPr/>
          <a:lstStyle/>
          <a:p>
            <a:pPr algn="ctr"/>
            <a:r>
              <a:rPr lang="ru-RU" dirty="0"/>
              <a:t>Описание разработки интерфейса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AFCC32-8337-4826-B5F4-867928DCB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554323"/>
            <a:ext cx="8572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2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</TotalTime>
  <Words>532</Words>
  <Application>Microsoft Office PowerPoint</Application>
  <PresentationFormat>Экран (4:3)</PresentationFormat>
  <Paragraphs>137</Paragraphs>
  <Slides>37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Тема Office</vt:lpstr>
      <vt:lpstr>АРМ продавца гитарного магазина</vt:lpstr>
      <vt:lpstr>Постановка задачи</vt:lpstr>
      <vt:lpstr>Реализация системы БД</vt:lpstr>
      <vt:lpstr>Преимущества XXAMPP</vt:lpstr>
      <vt:lpstr>Нормализация отношений</vt:lpstr>
      <vt:lpstr>Нормализация отношений</vt:lpstr>
      <vt:lpstr>Нормализация отношений</vt:lpstr>
      <vt:lpstr>Изображение связей между таблицами</vt:lpstr>
      <vt:lpstr>Описание разработки интерфейса</vt:lpstr>
      <vt:lpstr>Структурная схема программы</vt:lpstr>
      <vt:lpstr>Структурная схема программы</vt:lpstr>
      <vt:lpstr>Структурная схема программы</vt:lpstr>
      <vt:lpstr>Структурная схема программы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Главное меню юзера</vt:lpstr>
      <vt:lpstr>Возможности юзера</vt:lpstr>
      <vt:lpstr>Возможности юзера</vt:lpstr>
      <vt:lpstr>Нажатие кнопки выход</vt:lpstr>
      <vt:lpstr>Презентация PowerPoint</vt:lpstr>
      <vt:lpstr>Главное меню администратора</vt:lpstr>
      <vt:lpstr>Возможности админа и менеджера</vt:lpstr>
      <vt:lpstr>Просмотр таблицы «Пользователи»</vt:lpstr>
      <vt:lpstr>Добавление инфы о пользователях</vt:lpstr>
      <vt:lpstr>Удаление инфы о пользователях</vt:lpstr>
      <vt:lpstr>Изменение инфы о пользователях</vt:lpstr>
      <vt:lpstr>Презентация PowerPoint</vt:lpstr>
      <vt:lpstr>Презентация PowerPoint</vt:lpstr>
      <vt:lpstr>Презентация PowerPoint</vt:lpstr>
      <vt:lpstr>Презентация PowerPoint</vt:lpstr>
      <vt:lpstr>Сохранение запроса в  файл</vt:lpstr>
      <vt:lpstr>Презентация PowerPoint</vt:lpstr>
      <vt:lpstr>Выводы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boha</cp:lastModifiedBy>
  <cp:revision>66</cp:revision>
  <dcterms:created xsi:type="dcterms:W3CDTF">2018-09-04T12:10:47Z</dcterms:created>
  <dcterms:modified xsi:type="dcterms:W3CDTF">2019-05-23T06:57:47Z</dcterms:modified>
</cp:coreProperties>
</file>